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117475"/>
            <a:ext cx="12189884" cy="6738938"/>
            <a:chOff x="0" y="74"/>
            <a:chExt cx="5759" cy="424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invGray">
            <a:xfrm>
              <a:off x="432" y="4113"/>
              <a:ext cx="2208" cy="20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invGray">
            <a:xfrm>
              <a:off x="432" y="1536"/>
              <a:ext cx="5327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invGray">
            <a:xfrm>
              <a:off x="555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invGray">
            <a:xfrm>
              <a:off x="555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invGray">
            <a:xfrm>
              <a:off x="555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invGray">
            <a:xfrm>
              <a:off x="555" y="65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invGray">
            <a:xfrm>
              <a:off x="555" y="79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invGray">
            <a:xfrm>
              <a:off x="555" y="93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invGray">
            <a:xfrm>
              <a:off x="555" y="108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invGray">
            <a:xfrm>
              <a:off x="555" y="122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invGray">
            <a:xfrm>
              <a:off x="555" y="137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6" name="Group 14"/>
            <p:cNvGrpSpPr>
              <a:grpSpLocks/>
            </p:cNvGrpSpPr>
            <p:nvPr/>
          </p:nvGrpSpPr>
          <p:grpSpPr bwMode="auto">
            <a:xfrm>
              <a:off x="2859" y="4202"/>
              <a:ext cx="2729" cy="41"/>
              <a:chOff x="2859" y="4202"/>
              <a:chExt cx="2729" cy="41"/>
            </a:xfrm>
          </p:grpSpPr>
          <p:sp>
            <p:nvSpPr>
              <p:cNvPr id="22" name="Oval 15"/>
              <p:cNvSpPr>
                <a:spLocks noChangeArrowheads="1"/>
              </p:cNvSpPr>
              <p:nvPr/>
            </p:nvSpPr>
            <p:spPr bwMode="invGray">
              <a:xfrm>
                <a:off x="285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Oval 16"/>
              <p:cNvSpPr>
                <a:spLocks noChangeArrowheads="1"/>
              </p:cNvSpPr>
              <p:nvPr/>
            </p:nvSpPr>
            <p:spPr bwMode="invGray">
              <a:xfrm>
                <a:off x="324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Oval 17"/>
              <p:cNvSpPr>
                <a:spLocks noChangeArrowheads="1"/>
              </p:cNvSpPr>
              <p:nvPr/>
            </p:nvSpPr>
            <p:spPr bwMode="invGray">
              <a:xfrm>
                <a:off x="362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" name="Oval 18"/>
              <p:cNvSpPr>
                <a:spLocks noChangeArrowheads="1"/>
              </p:cNvSpPr>
              <p:nvPr/>
            </p:nvSpPr>
            <p:spPr bwMode="invGray">
              <a:xfrm>
                <a:off x="4011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Oval 19"/>
              <p:cNvSpPr>
                <a:spLocks noChangeArrowheads="1"/>
              </p:cNvSpPr>
              <p:nvPr/>
            </p:nvSpPr>
            <p:spPr bwMode="invGray">
              <a:xfrm>
                <a:off x="4395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Oval 20"/>
              <p:cNvSpPr>
                <a:spLocks noChangeArrowheads="1"/>
              </p:cNvSpPr>
              <p:nvPr/>
            </p:nvSpPr>
            <p:spPr bwMode="invGray">
              <a:xfrm>
                <a:off x="477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Oval 21"/>
              <p:cNvSpPr>
                <a:spLocks noChangeArrowheads="1"/>
              </p:cNvSpPr>
              <p:nvPr/>
            </p:nvSpPr>
            <p:spPr bwMode="invGray">
              <a:xfrm>
                <a:off x="516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Oval 22"/>
              <p:cNvSpPr>
                <a:spLocks noChangeArrowheads="1"/>
              </p:cNvSpPr>
              <p:nvPr/>
            </p:nvSpPr>
            <p:spPr bwMode="invGray">
              <a:xfrm>
                <a:off x="554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7" name="Oval 23"/>
            <p:cNvSpPr>
              <a:spLocks noChangeArrowheads="1"/>
            </p:cNvSpPr>
            <p:nvPr/>
          </p:nvSpPr>
          <p:spPr bwMode="invGray">
            <a:xfrm>
              <a:off x="555" y="50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8" name="Group 24"/>
            <p:cNvGrpSpPr>
              <a:grpSpLocks/>
            </p:cNvGrpSpPr>
            <p:nvPr/>
          </p:nvGrpSpPr>
          <p:grpSpPr bwMode="auto">
            <a:xfrm>
              <a:off x="0" y="2327"/>
              <a:ext cx="1203" cy="1203"/>
              <a:chOff x="0" y="2327"/>
              <a:chExt cx="1203" cy="1203"/>
            </a:xfrm>
          </p:grpSpPr>
          <p:sp>
            <p:nvSpPr>
              <p:cNvPr id="19" name="Freeform 25"/>
              <p:cNvSpPr>
                <a:spLocks/>
              </p:cNvSpPr>
              <p:nvPr/>
            </p:nvSpPr>
            <p:spPr bwMode="invGray">
              <a:xfrm>
                <a:off x="0" y="2394"/>
                <a:ext cx="443" cy="1033"/>
              </a:xfrm>
              <a:custGeom>
                <a:avLst/>
                <a:gdLst>
                  <a:gd name="T0" fmla="*/ 290 w 443"/>
                  <a:gd name="T1" fmla="*/ 1016 h 1033"/>
                  <a:gd name="T2" fmla="*/ 316 w 443"/>
                  <a:gd name="T3" fmla="*/ 974 h 1033"/>
                  <a:gd name="T4" fmla="*/ 354 w 443"/>
                  <a:gd name="T5" fmla="*/ 920 h 1033"/>
                  <a:gd name="T6" fmla="*/ 384 w 443"/>
                  <a:gd name="T7" fmla="*/ 884 h 1033"/>
                  <a:gd name="T8" fmla="*/ 381 w 443"/>
                  <a:gd name="T9" fmla="*/ 832 h 1033"/>
                  <a:gd name="T10" fmla="*/ 370 w 443"/>
                  <a:gd name="T11" fmla="*/ 794 h 1033"/>
                  <a:gd name="T12" fmla="*/ 361 w 443"/>
                  <a:gd name="T13" fmla="*/ 760 h 1033"/>
                  <a:gd name="T14" fmla="*/ 361 w 443"/>
                  <a:gd name="T15" fmla="*/ 734 h 1033"/>
                  <a:gd name="T16" fmla="*/ 359 w 443"/>
                  <a:gd name="T17" fmla="*/ 707 h 1033"/>
                  <a:gd name="T18" fmla="*/ 373 w 443"/>
                  <a:gd name="T19" fmla="*/ 691 h 1033"/>
                  <a:gd name="T20" fmla="*/ 391 w 443"/>
                  <a:gd name="T21" fmla="*/ 686 h 1033"/>
                  <a:gd name="T22" fmla="*/ 395 w 443"/>
                  <a:gd name="T23" fmla="*/ 680 h 1033"/>
                  <a:gd name="T24" fmla="*/ 390 w 443"/>
                  <a:gd name="T25" fmla="*/ 671 h 1033"/>
                  <a:gd name="T26" fmla="*/ 386 w 443"/>
                  <a:gd name="T27" fmla="*/ 660 h 1033"/>
                  <a:gd name="T28" fmla="*/ 437 w 443"/>
                  <a:gd name="T29" fmla="*/ 635 h 1033"/>
                  <a:gd name="T30" fmla="*/ 442 w 443"/>
                  <a:gd name="T31" fmla="*/ 619 h 1033"/>
                  <a:gd name="T32" fmla="*/ 438 w 443"/>
                  <a:gd name="T33" fmla="*/ 604 h 1033"/>
                  <a:gd name="T34" fmla="*/ 400 w 443"/>
                  <a:gd name="T35" fmla="*/ 543 h 1033"/>
                  <a:gd name="T36" fmla="*/ 384 w 443"/>
                  <a:gd name="T37" fmla="*/ 474 h 1033"/>
                  <a:gd name="T38" fmla="*/ 354 w 443"/>
                  <a:gd name="T39" fmla="*/ 455 h 1033"/>
                  <a:gd name="T40" fmla="*/ 326 w 443"/>
                  <a:gd name="T41" fmla="*/ 433 h 1033"/>
                  <a:gd name="T42" fmla="*/ 312 w 443"/>
                  <a:gd name="T43" fmla="*/ 411 h 1033"/>
                  <a:gd name="T44" fmla="*/ 307 w 443"/>
                  <a:gd name="T45" fmla="*/ 391 h 1033"/>
                  <a:gd name="T46" fmla="*/ 290 w 443"/>
                  <a:gd name="T47" fmla="*/ 339 h 1033"/>
                  <a:gd name="T48" fmla="*/ 308 w 443"/>
                  <a:gd name="T49" fmla="*/ 289 h 1033"/>
                  <a:gd name="T50" fmla="*/ 298 w 443"/>
                  <a:gd name="T51" fmla="*/ 278 h 1033"/>
                  <a:gd name="T52" fmla="*/ 280 w 443"/>
                  <a:gd name="T53" fmla="*/ 307 h 1033"/>
                  <a:gd name="T54" fmla="*/ 269 w 443"/>
                  <a:gd name="T55" fmla="*/ 283 h 1033"/>
                  <a:gd name="T56" fmla="*/ 272 w 443"/>
                  <a:gd name="T57" fmla="*/ 224 h 1033"/>
                  <a:gd name="T58" fmla="*/ 280 w 443"/>
                  <a:gd name="T59" fmla="*/ 177 h 1033"/>
                  <a:gd name="T60" fmla="*/ 280 w 443"/>
                  <a:gd name="T61" fmla="*/ 146 h 1033"/>
                  <a:gd name="T62" fmla="*/ 281 w 443"/>
                  <a:gd name="T63" fmla="*/ 123 h 1033"/>
                  <a:gd name="T64" fmla="*/ 290 w 443"/>
                  <a:gd name="T65" fmla="*/ 104 h 1033"/>
                  <a:gd name="T66" fmla="*/ 296 w 443"/>
                  <a:gd name="T67" fmla="*/ 97 h 1033"/>
                  <a:gd name="T68" fmla="*/ 298 w 443"/>
                  <a:gd name="T69" fmla="*/ 94 h 1033"/>
                  <a:gd name="T70" fmla="*/ 301 w 443"/>
                  <a:gd name="T71" fmla="*/ 92 h 1033"/>
                  <a:gd name="T72" fmla="*/ 307 w 443"/>
                  <a:gd name="T73" fmla="*/ 83 h 1033"/>
                  <a:gd name="T74" fmla="*/ 317 w 443"/>
                  <a:gd name="T75" fmla="*/ 79 h 1033"/>
                  <a:gd name="T76" fmla="*/ 328 w 443"/>
                  <a:gd name="T77" fmla="*/ 77 h 1033"/>
                  <a:gd name="T78" fmla="*/ 337 w 443"/>
                  <a:gd name="T79" fmla="*/ 74 h 1033"/>
                  <a:gd name="T80" fmla="*/ 345 w 443"/>
                  <a:gd name="T81" fmla="*/ 67 h 1033"/>
                  <a:gd name="T82" fmla="*/ 337 w 443"/>
                  <a:gd name="T83" fmla="*/ 50 h 1033"/>
                  <a:gd name="T84" fmla="*/ 337 w 443"/>
                  <a:gd name="T85" fmla="*/ 47 h 1033"/>
                  <a:gd name="T86" fmla="*/ 337 w 443"/>
                  <a:gd name="T87" fmla="*/ 43 h 1033"/>
                  <a:gd name="T88" fmla="*/ 337 w 443"/>
                  <a:gd name="T89" fmla="*/ 41 h 1033"/>
                  <a:gd name="T90" fmla="*/ 334 w 443"/>
                  <a:gd name="T91" fmla="*/ 38 h 1033"/>
                  <a:gd name="T92" fmla="*/ 321 w 443"/>
                  <a:gd name="T93" fmla="*/ 21 h 1033"/>
                  <a:gd name="T94" fmla="*/ 316 w 443"/>
                  <a:gd name="T95" fmla="*/ 0 h 1033"/>
                  <a:gd name="T96" fmla="*/ 188 w 443"/>
                  <a:gd name="T97" fmla="*/ 94 h 1033"/>
                  <a:gd name="T98" fmla="*/ 88 w 443"/>
                  <a:gd name="T99" fmla="*/ 218 h 1033"/>
                  <a:gd name="T100" fmla="*/ 21 w 443"/>
                  <a:gd name="T101" fmla="*/ 366 h 1033"/>
                  <a:gd name="T102" fmla="*/ 0 w 443"/>
                  <a:gd name="T103" fmla="*/ 530 h 1033"/>
                  <a:gd name="T104" fmla="*/ 20 w 443"/>
                  <a:gd name="T105" fmla="*/ 680 h 1033"/>
                  <a:gd name="T106" fmla="*/ 74 w 443"/>
                  <a:gd name="T107" fmla="*/ 819 h 1033"/>
                  <a:gd name="T108" fmla="*/ 160 w 443"/>
                  <a:gd name="T109" fmla="*/ 938 h 1033"/>
                  <a:gd name="T110" fmla="*/ 272 w 443"/>
                  <a:gd name="T111" fmla="*/ 1032 h 103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443" h="1033">
                    <a:moveTo>
                      <a:pt x="272" y="1032"/>
                    </a:moveTo>
                    <a:lnTo>
                      <a:pt x="290" y="1016"/>
                    </a:lnTo>
                    <a:lnTo>
                      <a:pt x="301" y="992"/>
                    </a:lnTo>
                    <a:lnTo>
                      <a:pt x="316" y="974"/>
                    </a:lnTo>
                    <a:lnTo>
                      <a:pt x="328" y="955"/>
                    </a:lnTo>
                    <a:lnTo>
                      <a:pt x="354" y="920"/>
                    </a:lnTo>
                    <a:lnTo>
                      <a:pt x="373" y="904"/>
                    </a:lnTo>
                    <a:lnTo>
                      <a:pt x="384" y="884"/>
                    </a:lnTo>
                    <a:lnTo>
                      <a:pt x="390" y="848"/>
                    </a:lnTo>
                    <a:lnTo>
                      <a:pt x="381" y="832"/>
                    </a:lnTo>
                    <a:lnTo>
                      <a:pt x="375" y="812"/>
                    </a:lnTo>
                    <a:lnTo>
                      <a:pt x="370" y="794"/>
                    </a:lnTo>
                    <a:lnTo>
                      <a:pt x="361" y="774"/>
                    </a:lnTo>
                    <a:lnTo>
                      <a:pt x="361" y="760"/>
                    </a:lnTo>
                    <a:lnTo>
                      <a:pt x="361" y="747"/>
                    </a:lnTo>
                    <a:lnTo>
                      <a:pt x="361" y="734"/>
                    </a:lnTo>
                    <a:lnTo>
                      <a:pt x="359" y="722"/>
                    </a:lnTo>
                    <a:lnTo>
                      <a:pt x="359" y="707"/>
                    </a:lnTo>
                    <a:lnTo>
                      <a:pt x="364" y="698"/>
                    </a:lnTo>
                    <a:lnTo>
                      <a:pt x="373" y="691"/>
                    </a:lnTo>
                    <a:lnTo>
                      <a:pt x="390" y="686"/>
                    </a:lnTo>
                    <a:lnTo>
                      <a:pt x="391" y="686"/>
                    </a:lnTo>
                    <a:lnTo>
                      <a:pt x="395" y="682"/>
                    </a:lnTo>
                    <a:lnTo>
                      <a:pt x="395" y="680"/>
                    </a:lnTo>
                    <a:lnTo>
                      <a:pt x="395" y="677"/>
                    </a:lnTo>
                    <a:lnTo>
                      <a:pt x="390" y="671"/>
                    </a:lnTo>
                    <a:lnTo>
                      <a:pt x="386" y="666"/>
                    </a:lnTo>
                    <a:lnTo>
                      <a:pt x="386" y="660"/>
                    </a:lnTo>
                    <a:lnTo>
                      <a:pt x="395" y="655"/>
                    </a:lnTo>
                    <a:lnTo>
                      <a:pt x="437" y="635"/>
                    </a:lnTo>
                    <a:lnTo>
                      <a:pt x="442" y="626"/>
                    </a:lnTo>
                    <a:lnTo>
                      <a:pt x="442" y="619"/>
                    </a:lnTo>
                    <a:lnTo>
                      <a:pt x="442" y="613"/>
                    </a:lnTo>
                    <a:lnTo>
                      <a:pt x="438" y="604"/>
                    </a:lnTo>
                    <a:lnTo>
                      <a:pt x="417" y="577"/>
                    </a:lnTo>
                    <a:lnTo>
                      <a:pt x="400" y="543"/>
                    </a:lnTo>
                    <a:lnTo>
                      <a:pt x="391" y="511"/>
                    </a:lnTo>
                    <a:lnTo>
                      <a:pt x="384" y="474"/>
                    </a:lnTo>
                    <a:lnTo>
                      <a:pt x="368" y="465"/>
                    </a:lnTo>
                    <a:lnTo>
                      <a:pt x="354" y="455"/>
                    </a:lnTo>
                    <a:lnTo>
                      <a:pt x="339" y="444"/>
                    </a:lnTo>
                    <a:lnTo>
                      <a:pt x="326" y="433"/>
                    </a:lnTo>
                    <a:lnTo>
                      <a:pt x="317" y="422"/>
                    </a:lnTo>
                    <a:lnTo>
                      <a:pt x="312" y="411"/>
                    </a:lnTo>
                    <a:lnTo>
                      <a:pt x="308" y="402"/>
                    </a:lnTo>
                    <a:lnTo>
                      <a:pt x="307" y="391"/>
                    </a:lnTo>
                    <a:lnTo>
                      <a:pt x="285" y="363"/>
                    </a:lnTo>
                    <a:lnTo>
                      <a:pt x="290" y="339"/>
                    </a:lnTo>
                    <a:lnTo>
                      <a:pt x="301" y="314"/>
                    </a:lnTo>
                    <a:lnTo>
                      <a:pt x="308" y="289"/>
                    </a:lnTo>
                    <a:lnTo>
                      <a:pt x="308" y="267"/>
                    </a:lnTo>
                    <a:lnTo>
                      <a:pt x="298" y="278"/>
                    </a:lnTo>
                    <a:lnTo>
                      <a:pt x="287" y="294"/>
                    </a:lnTo>
                    <a:lnTo>
                      <a:pt x="280" y="307"/>
                    </a:lnTo>
                    <a:lnTo>
                      <a:pt x="272" y="314"/>
                    </a:lnTo>
                    <a:lnTo>
                      <a:pt x="269" y="283"/>
                    </a:lnTo>
                    <a:lnTo>
                      <a:pt x="271" y="254"/>
                    </a:lnTo>
                    <a:lnTo>
                      <a:pt x="272" y="224"/>
                    </a:lnTo>
                    <a:lnTo>
                      <a:pt x="272" y="195"/>
                    </a:lnTo>
                    <a:lnTo>
                      <a:pt x="280" y="177"/>
                    </a:lnTo>
                    <a:lnTo>
                      <a:pt x="280" y="164"/>
                    </a:lnTo>
                    <a:lnTo>
                      <a:pt x="280" y="146"/>
                    </a:lnTo>
                    <a:lnTo>
                      <a:pt x="281" y="133"/>
                    </a:lnTo>
                    <a:lnTo>
                      <a:pt x="281" y="123"/>
                    </a:lnTo>
                    <a:lnTo>
                      <a:pt x="285" y="113"/>
                    </a:lnTo>
                    <a:lnTo>
                      <a:pt x="290" y="104"/>
                    </a:lnTo>
                    <a:lnTo>
                      <a:pt x="296" y="97"/>
                    </a:lnTo>
                    <a:lnTo>
                      <a:pt x="298" y="94"/>
                    </a:lnTo>
                    <a:lnTo>
                      <a:pt x="301" y="92"/>
                    </a:lnTo>
                    <a:lnTo>
                      <a:pt x="303" y="86"/>
                    </a:lnTo>
                    <a:lnTo>
                      <a:pt x="307" y="83"/>
                    </a:lnTo>
                    <a:lnTo>
                      <a:pt x="308" y="83"/>
                    </a:lnTo>
                    <a:lnTo>
                      <a:pt x="317" y="79"/>
                    </a:lnTo>
                    <a:lnTo>
                      <a:pt x="323" y="77"/>
                    </a:lnTo>
                    <a:lnTo>
                      <a:pt x="328" y="77"/>
                    </a:lnTo>
                    <a:lnTo>
                      <a:pt x="334" y="74"/>
                    </a:lnTo>
                    <a:lnTo>
                      <a:pt x="337" y="74"/>
                    </a:lnTo>
                    <a:lnTo>
                      <a:pt x="339" y="72"/>
                    </a:lnTo>
                    <a:lnTo>
                      <a:pt x="345" y="67"/>
                    </a:lnTo>
                    <a:lnTo>
                      <a:pt x="345" y="63"/>
                    </a:lnTo>
                    <a:lnTo>
                      <a:pt x="337" y="50"/>
                    </a:lnTo>
                    <a:lnTo>
                      <a:pt x="337" y="47"/>
                    </a:lnTo>
                    <a:lnTo>
                      <a:pt x="337" y="43"/>
                    </a:lnTo>
                    <a:lnTo>
                      <a:pt x="337" y="41"/>
                    </a:lnTo>
                    <a:lnTo>
                      <a:pt x="334" y="41"/>
                    </a:lnTo>
                    <a:lnTo>
                      <a:pt x="334" y="38"/>
                    </a:lnTo>
                    <a:lnTo>
                      <a:pt x="328" y="30"/>
                    </a:lnTo>
                    <a:lnTo>
                      <a:pt x="321" y="21"/>
                    </a:lnTo>
                    <a:lnTo>
                      <a:pt x="317" y="11"/>
                    </a:lnTo>
                    <a:lnTo>
                      <a:pt x="316" y="0"/>
                    </a:lnTo>
                    <a:lnTo>
                      <a:pt x="249" y="41"/>
                    </a:lnTo>
                    <a:lnTo>
                      <a:pt x="188" y="94"/>
                    </a:lnTo>
                    <a:lnTo>
                      <a:pt x="133" y="151"/>
                    </a:lnTo>
                    <a:lnTo>
                      <a:pt x="88" y="218"/>
                    </a:lnTo>
                    <a:lnTo>
                      <a:pt x="50" y="289"/>
                    </a:lnTo>
                    <a:lnTo>
                      <a:pt x="21" y="366"/>
                    </a:lnTo>
                    <a:lnTo>
                      <a:pt x="5" y="446"/>
                    </a:lnTo>
                    <a:lnTo>
                      <a:pt x="0" y="530"/>
                    </a:lnTo>
                    <a:lnTo>
                      <a:pt x="5" y="608"/>
                    </a:lnTo>
                    <a:lnTo>
                      <a:pt x="20" y="680"/>
                    </a:lnTo>
                    <a:lnTo>
                      <a:pt x="45" y="751"/>
                    </a:lnTo>
                    <a:lnTo>
                      <a:pt x="74" y="819"/>
                    </a:lnTo>
                    <a:lnTo>
                      <a:pt x="114" y="879"/>
                    </a:lnTo>
                    <a:lnTo>
                      <a:pt x="160" y="938"/>
                    </a:lnTo>
                    <a:lnTo>
                      <a:pt x="215" y="987"/>
                    </a:lnTo>
                    <a:lnTo>
                      <a:pt x="272" y="1032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Freeform 26"/>
              <p:cNvSpPr>
                <a:spLocks/>
              </p:cNvSpPr>
              <p:nvPr/>
            </p:nvSpPr>
            <p:spPr bwMode="invGray">
              <a:xfrm>
                <a:off x="379" y="2327"/>
                <a:ext cx="824" cy="1203"/>
              </a:xfrm>
              <a:custGeom>
                <a:avLst/>
                <a:gdLst>
                  <a:gd name="T0" fmla="*/ 796 w 824"/>
                  <a:gd name="T1" fmla="*/ 688 h 1203"/>
                  <a:gd name="T2" fmla="*/ 756 w 824"/>
                  <a:gd name="T3" fmla="*/ 641 h 1203"/>
                  <a:gd name="T4" fmla="*/ 812 w 824"/>
                  <a:gd name="T5" fmla="*/ 615 h 1203"/>
                  <a:gd name="T6" fmla="*/ 814 w 824"/>
                  <a:gd name="T7" fmla="*/ 502 h 1203"/>
                  <a:gd name="T8" fmla="*/ 705 w 824"/>
                  <a:gd name="T9" fmla="*/ 247 h 1203"/>
                  <a:gd name="T10" fmla="*/ 651 w 824"/>
                  <a:gd name="T11" fmla="*/ 262 h 1203"/>
                  <a:gd name="T12" fmla="*/ 574 w 824"/>
                  <a:gd name="T13" fmla="*/ 289 h 1203"/>
                  <a:gd name="T14" fmla="*/ 536 w 824"/>
                  <a:gd name="T15" fmla="*/ 258 h 1203"/>
                  <a:gd name="T16" fmla="*/ 563 w 824"/>
                  <a:gd name="T17" fmla="*/ 170 h 1203"/>
                  <a:gd name="T18" fmla="*/ 532 w 824"/>
                  <a:gd name="T19" fmla="*/ 81 h 1203"/>
                  <a:gd name="T20" fmla="*/ 455 w 824"/>
                  <a:gd name="T21" fmla="*/ 56 h 1203"/>
                  <a:gd name="T22" fmla="*/ 484 w 824"/>
                  <a:gd name="T23" fmla="*/ 150 h 1203"/>
                  <a:gd name="T24" fmla="*/ 465 w 824"/>
                  <a:gd name="T25" fmla="*/ 190 h 1203"/>
                  <a:gd name="T26" fmla="*/ 442 w 824"/>
                  <a:gd name="T27" fmla="*/ 200 h 1203"/>
                  <a:gd name="T28" fmla="*/ 419 w 824"/>
                  <a:gd name="T29" fmla="*/ 164 h 1203"/>
                  <a:gd name="T30" fmla="*/ 381 w 824"/>
                  <a:gd name="T31" fmla="*/ 108 h 1203"/>
                  <a:gd name="T32" fmla="*/ 406 w 824"/>
                  <a:gd name="T33" fmla="*/ 108 h 1203"/>
                  <a:gd name="T34" fmla="*/ 424 w 824"/>
                  <a:gd name="T35" fmla="*/ 72 h 1203"/>
                  <a:gd name="T36" fmla="*/ 325 w 824"/>
                  <a:gd name="T37" fmla="*/ 0 h 1203"/>
                  <a:gd name="T38" fmla="*/ 281 w 824"/>
                  <a:gd name="T39" fmla="*/ 27 h 1203"/>
                  <a:gd name="T40" fmla="*/ 240 w 824"/>
                  <a:gd name="T41" fmla="*/ 72 h 1203"/>
                  <a:gd name="T42" fmla="*/ 209 w 824"/>
                  <a:gd name="T43" fmla="*/ 114 h 1203"/>
                  <a:gd name="T44" fmla="*/ 209 w 824"/>
                  <a:gd name="T45" fmla="*/ 150 h 1203"/>
                  <a:gd name="T46" fmla="*/ 240 w 824"/>
                  <a:gd name="T47" fmla="*/ 164 h 1203"/>
                  <a:gd name="T48" fmla="*/ 209 w 824"/>
                  <a:gd name="T49" fmla="*/ 222 h 1203"/>
                  <a:gd name="T50" fmla="*/ 213 w 824"/>
                  <a:gd name="T51" fmla="*/ 242 h 1203"/>
                  <a:gd name="T52" fmla="*/ 267 w 824"/>
                  <a:gd name="T53" fmla="*/ 222 h 1203"/>
                  <a:gd name="T54" fmla="*/ 303 w 824"/>
                  <a:gd name="T55" fmla="*/ 170 h 1203"/>
                  <a:gd name="T56" fmla="*/ 354 w 824"/>
                  <a:gd name="T57" fmla="*/ 231 h 1203"/>
                  <a:gd name="T58" fmla="*/ 372 w 824"/>
                  <a:gd name="T59" fmla="*/ 291 h 1203"/>
                  <a:gd name="T60" fmla="*/ 348 w 824"/>
                  <a:gd name="T61" fmla="*/ 294 h 1203"/>
                  <a:gd name="T62" fmla="*/ 298 w 824"/>
                  <a:gd name="T63" fmla="*/ 309 h 1203"/>
                  <a:gd name="T64" fmla="*/ 323 w 824"/>
                  <a:gd name="T65" fmla="*/ 330 h 1203"/>
                  <a:gd name="T66" fmla="*/ 260 w 824"/>
                  <a:gd name="T67" fmla="*/ 339 h 1203"/>
                  <a:gd name="T68" fmla="*/ 189 w 824"/>
                  <a:gd name="T69" fmla="*/ 411 h 1203"/>
                  <a:gd name="T70" fmla="*/ 184 w 824"/>
                  <a:gd name="T71" fmla="*/ 469 h 1203"/>
                  <a:gd name="T72" fmla="*/ 148 w 824"/>
                  <a:gd name="T73" fmla="*/ 435 h 1203"/>
                  <a:gd name="T74" fmla="*/ 83 w 824"/>
                  <a:gd name="T75" fmla="*/ 402 h 1203"/>
                  <a:gd name="T76" fmla="*/ 0 w 824"/>
                  <a:gd name="T77" fmla="*/ 455 h 1203"/>
                  <a:gd name="T78" fmla="*/ 54 w 824"/>
                  <a:gd name="T79" fmla="*/ 496 h 1203"/>
                  <a:gd name="T80" fmla="*/ 74 w 824"/>
                  <a:gd name="T81" fmla="*/ 485 h 1203"/>
                  <a:gd name="T82" fmla="*/ 54 w 824"/>
                  <a:gd name="T83" fmla="*/ 608 h 1203"/>
                  <a:gd name="T84" fmla="*/ 132 w 824"/>
                  <a:gd name="T85" fmla="*/ 641 h 1203"/>
                  <a:gd name="T86" fmla="*/ 195 w 824"/>
                  <a:gd name="T87" fmla="*/ 661 h 1203"/>
                  <a:gd name="T88" fmla="*/ 249 w 824"/>
                  <a:gd name="T89" fmla="*/ 744 h 1203"/>
                  <a:gd name="T90" fmla="*/ 334 w 824"/>
                  <a:gd name="T91" fmla="*/ 886 h 1203"/>
                  <a:gd name="T92" fmla="*/ 391 w 824"/>
                  <a:gd name="T93" fmla="*/ 1007 h 1203"/>
                  <a:gd name="T94" fmla="*/ 292 w 824"/>
                  <a:gd name="T95" fmla="*/ 1052 h 1203"/>
                  <a:gd name="T96" fmla="*/ 182 w 824"/>
                  <a:gd name="T97" fmla="*/ 1105 h 1203"/>
                  <a:gd name="T98" fmla="*/ 68 w 824"/>
                  <a:gd name="T99" fmla="*/ 1180 h 1203"/>
                  <a:gd name="T100" fmla="*/ 200 w 824"/>
                  <a:gd name="T101" fmla="*/ 1202 h 1203"/>
                  <a:gd name="T102" fmla="*/ 417 w 824"/>
                  <a:gd name="T103" fmla="*/ 1168 h 1203"/>
                  <a:gd name="T104" fmla="*/ 613 w 824"/>
                  <a:gd name="T105" fmla="*/ 1052 h 1203"/>
                  <a:gd name="T106" fmla="*/ 610 w 824"/>
                  <a:gd name="T107" fmla="*/ 929 h 1203"/>
                  <a:gd name="T108" fmla="*/ 543 w 824"/>
                  <a:gd name="T109" fmla="*/ 888 h 1203"/>
                  <a:gd name="T110" fmla="*/ 567 w 824"/>
                  <a:gd name="T111" fmla="*/ 791 h 1203"/>
                  <a:gd name="T112" fmla="*/ 655 w 824"/>
                  <a:gd name="T113" fmla="*/ 738 h 1203"/>
                  <a:gd name="T114" fmla="*/ 725 w 824"/>
                  <a:gd name="T115" fmla="*/ 713 h 1203"/>
                  <a:gd name="T116" fmla="*/ 792 w 824"/>
                  <a:gd name="T117" fmla="*/ 729 h 120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824" h="1203">
                    <a:moveTo>
                      <a:pt x="803" y="736"/>
                    </a:moveTo>
                    <a:lnTo>
                      <a:pt x="807" y="724"/>
                    </a:lnTo>
                    <a:lnTo>
                      <a:pt x="808" y="713"/>
                    </a:lnTo>
                    <a:lnTo>
                      <a:pt x="812" y="702"/>
                    </a:lnTo>
                    <a:lnTo>
                      <a:pt x="814" y="691"/>
                    </a:lnTo>
                    <a:lnTo>
                      <a:pt x="803" y="691"/>
                    </a:lnTo>
                    <a:lnTo>
                      <a:pt x="796" y="688"/>
                    </a:lnTo>
                    <a:lnTo>
                      <a:pt x="783" y="686"/>
                    </a:lnTo>
                    <a:lnTo>
                      <a:pt x="776" y="680"/>
                    </a:lnTo>
                    <a:lnTo>
                      <a:pt x="770" y="675"/>
                    </a:lnTo>
                    <a:lnTo>
                      <a:pt x="767" y="666"/>
                    </a:lnTo>
                    <a:lnTo>
                      <a:pt x="761" y="661"/>
                    </a:lnTo>
                    <a:lnTo>
                      <a:pt x="760" y="655"/>
                    </a:lnTo>
                    <a:lnTo>
                      <a:pt x="756" y="641"/>
                    </a:lnTo>
                    <a:lnTo>
                      <a:pt x="756" y="624"/>
                    </a:lnTo>
                    <a:lnTo>
                      <a:pt x="760" y="610"/>
                    </a:lnTo>
                    <a:lnTo>
                      <a:pt x="767" y="599"/>
                    </a:lnTo>
                    <a:lnTo>
                      <a:pt x="781" y="597"/>
                    </a:lnTo>
                    <a:lnTo>
                      <a:pt x="792" y="599"/>
                    </a:lnTo>
                    <a:lnTo>
                      <a:pt x="803" y="608"/>
                    </a:lnTo>
                    <a:lnTo>
                      <a:pt x="812" y="615"/>
                    </a:lnTo>
                    <a:lnTo>
                      <a:pt x="819" y="628"/>
                    </a:lnTo>
                    <a:lnTo>
                      <a:pt x="823" y="619"/>
                    </a:lnTo>
                    <a:lnTo>
                      <a:pt x="823" y="610"/>
                    </a:lnTo>
                    <a:lnTo>
                      <a:pt x="823" y="605"/>
                    </a:lnTo>
                    <a:lnTo>
                      <a:pt x="823" y="597"/>
                    </a:lnTo>
                    <a:lnTo>
                      <a:pt x="819" y="549"/>
                    </a:lnTo>
                    <a:lnTo>
                      <a:pt x="814" y="502"/>
                    </a:lnTo>
                    <a:lnTo>
                      <a:pt x="807" y="455"/>
                    </a:lnTo>
                    <a:lnTo>
                      <a:pt x="792" y="411"/>
                    </a:lnTo>
                    <a:lnTo>
                      <a:pt x="776" y="366"/>
                    </a:lnTo>
                    <a:lnTo>
                      <a:pt x="756" y="325"/>
                    </a:lnTo>
                    <a:lnTo>
                      <a:pt x="734" y="285"/>
                    </a:lnTo>
                    <a:lnTo>
                      <a:pt x="709" y="247"/>
                    </a:lnTo>
                    <a:lnTo>
                      <a:pt x="705" y="247"/>
                    </a:lnTo>
                    <a:lnTo>
                      <a:pt x="702" y="244"/>
                    </a:lnTo>
                    <a:lnTo>
                      <a:pt x="698" y="244"/>
                    </a:lnTo>
                    <a:lnTo>
                      <a:pt x="693" y="242"/>
                    </a:lnTo>
                    <a:lnTo>
                      <a:pt x="677" y="253"/>
                    </a:lnTo>
                    <a:lnTo>
                      <a:pt x="668" y="254"/>
                    </a:lnTo>
                    <a:lnTo>
                      <a:pt x="660" y="258"/>
                    </a:lnTo>
                    <a:lnTo>
                      <a:pt x="651" y="262"/>
                    </a:lnTo>
                    <a:lnTo>
                      <a:pt x="642" y="264"/>
                    </a:lnTo>
                    <a:lnTo>
                      <a:pt x="631" y="267"/>
                    </a:lnTo>
                    <a:lnTo>
                      <a:pt x="619" y="273"/>
                    </a:lnTo>
                    <a:lnTo>
                      <a:pt x="606" y="278"/>
                    </a:lnTo>
                    <a:lnTo>
                      <a:pt x="594" y="283"/>
                    </a:lnTo>
                    <a:lnTo>
                      <a:pt x="583" y="285"/>
                    </a:lnTo>
                    <a:lnTo>
                      <a:pt x="574" y="289"/>
                    </a:lnTo>
                    <a:lnTo>
                      <a:pt x="567" y="291"/>
                    </a:lnTo>
                    <a:lnTo>
                      <a:pt x="557" y="289"/>
                    </a:lnTo>
                    <a:lnTo>
                      <a:pt x="554" y="285"/>
                    </a:lnTo>
                    <a:lnTo>
                      <a:pt x="548" y="280"/>
                    </a:lnTo>
                    <a:lnTo>
                      <a:pt x="547" y="278"/>
                    </a:lnTo>
                    <a:lnTo>
                      <a:pt x="543" y="273"/>
                    </a:lnTo>
                    <a:lnTo>
                      <a:pt x="536" y="258"/>
                    </a:lnTo>
                    <a:lnTo>
                      <a:pt x="532" y="244"/>
                    </a:lnTo>
                    <a:lnTo>
                      <a:pt x="532" y="231"/>
                    </a:lnTo>
                    <a:lnTo>
                      <a:pt x="530" y="217"/>
                    </a:lnTo>
                    <a:lnTo>
                      <a:pt x="532" y="202"/>
                    </a:lnTo>
                    <a:lnTo>
                      <a:pt x="541" y="190"/>
                    </a:lnTo>
                    <a:lnTo>
                      <a:pt x="552" y="177"/>
                    </a:lnTo>
                    <a:lnTo>
                      <a:pt x="563" y="170"/>
                    </a:lnTo>
                    <a:lnTo>
                      <a:pt x="574" y="159"/>
                    </a:lnTo>
                    <a:lnTo>
                      <a:pt x="583" y="146"/>
                    </a:lnTo>
                    <a:lnTo>
                      <a:pt x="588" y="134"/>
                    </a:lnTo>
                    <a:lnTo>
                      <a:pt x="588" y="119"/>
                    </a:lnTo>
                    <a:lnTo>
                      <a:pt x="568" y="105"/>
                    </a:lnTo>
                    <a:lnTo>
                      <a:pt x="552" y="92"/>
                    </a:lnTo>
                    <a:lnTo>
                      <a:pt x="532" y="81"/>
                    </a:lnTo>
                    <a:lnTo>
                      <a:pt x="512" y="70"/>
                    </a:lnTo>
                    <a:lnTo>
                      <a:pt x="491" y="58"/>
                    </a:lnTo>
                    <a:lnTo>
                      <a:pt x="471" y="47"/>
                    </a:lnTo>
                    <a:lnTo>
                      <a:pt x="449" y="38"/>
                    </a:lnTo>
                    <a:lnTo>
                      <a:pt x="428" y="31"/>
                    </a:lnTo>
                    <a:lnTo>
                      <a:pt x="442" y="45"/>
                    </a:lnTo>
                    <a:lnTo>
                      <a:pt x="455" y="56"/>
                    </a:lnTo>
                    <a:lnTo>
                      <a:pt x="465" y="63"/>
                    </a:lnTo>
                    <a:lnTo>
                      <a:pt x="484" y="74"/>
                    </a:lnTo>
                    <a:lnTo>
                      <a:pt x="485" y="88"/>
                    </a:lnTo>
                    <a:lnTo>
                      <a:pt x="484" y="105"/>
                    </a:lnTo>
                    <a:lnTo>
                      <a:pt x="478" y="123"/>
                    </a:lnTo>
                    <a:lnTo>
                      <a:pt x="478" y="135"/>
                    </a:lnTo>
                    <a:lnTo>
                      <a:pt x="484" y="150"/>
                    </a:lnTo>
                    <a:lnTo>
                      <a:pt x="484" y="155"/>
                    </a:lnTo>
                    <a:lnTo>
                      <a:pt x="480" y="161"/>
                    </a:lnTo>
                    <a:lnTo>
                      <a:pt x="474" y="166"/>
                    </a:lnTo>
                    <a:lnTo>
                      <a:pt x="469" y="170"/>
                    </a:lnTo>
                    <a:lnTo>
                      <a:pt x="465" y="175"/>
                    </a:lnTo>
                    <a:lnTo>
                      <a:pt x="465" y="180"/>
                    </a:lnTo>
                    <a:lnTo>
                      <a:pt x="465" y="190"/>
                    </a:lnTo>
                    <a:lnTo>
                      <a:pt x="464" y="195"/>
                    </a:lnTo>
                    <a:lnTo>
                      <a:pt x="460" y="197"/>
                    </a:lnTo>
                    <a:lnTo>
                      <a:pt x="458" y="200"/>
                    </a:lnTo>
                    <a:lnTo>
                      <a:pt x="455" y="200"/>
                    </a:lnTo>
                    <a:lnTo>
                      <a:pt x="453" y="200"/>
                    </a:lnTo>
                    <a:lnTo>
                      <a:pt x="447" y="197"/>
                    </a:lnTo>
                    <a:lnTo>
                      <a:pt x="442" y="200"/>
                    </a:lnTo>
                    <a:lnTo>
                      <a:pt x="433" y="202"/>
                    </a:lnTo>
                    <a:lnTo>
                      <a:pt x="428" y="202"/>
                    </a:lnTo>
                    <a:lnTo>
                      <a:pt x="424" y="200"/>
                    </a:lnTo>
                    <a:lnTo>
                      <a:pt x="424" y="197"/>
                    </a:lnTo>
                    <a:lnTo>
                      <a:pt x="422" y="195"/>
                    </a:lnTo>
                    <a:lnTo>
                      <a:pt x="419" y="164"/>
                    </a:lnTo>
                    <a:lnTo>
                      <a:pt x="411" y="159"/>
                    </a:lnTo>
                    <a:lnTo>
                      <a:pt x="406" y="150"/>
                    </a:lnTo>
                    <a:lnTo>
                      <a:pt x="397" y="141"/>
                    </a:lnTo>
                    <a:lnTo>
                      <a:pt x="390" y="134"/>
                    </a:lnTo>
                    <a:lnTo>
                      <a:pt x="386" y="125"/>
                    </a:lnTo>
                    <a:lnTo>
                      <a:pt x="384" y="117"/>
                    </a:lnTo>
                    <a:lnTo>
                      <a:pt x="381" y="108"/>
                    </a:lnTo>
                    <a:lnTo>
                      <a:pt x="384" y="103"/>
                    </a:lnTo>
                    <a:lnTo>
                      <a:pt x="386" y="99"/>
                    </a:lnTo>
                    <a:lnTo>
                      <a:pt x="390" y="99"/>
                    </a:lnTo>
                    <a:lnTo>
                      <a:pt x="390" y="97"/>
                    </a:lnTo>
                    <a:lnTo>
                      <a:pt x="391" y="97"/>
                    </a:lnTo>
                    <a:lnTo>
                      <a:pt x="397" y="103"/>
                    </a:lnTo>
                    <a:lnTo>
                      <a:pt x="406" y="108"/>
                    </a:lnTo>
                    <a:lnTo>
                      <a:pt x="413" y="110"/>
                    </a:lnTo>
                    <a:lnTo>
                      <a:pt x="422" y="110"/>
                    </a:lnTo>
                    <a:lnTo>
                      <a:pt x="424" y="110"/>
                    </a:lnTo>
                    <a:lnTo>
                      <a:pt x="424" y="108"/>
                    </a:lnTo>
                    <a:lnTo>
                      <a:pt x="424" y="72"/>
                    </a:lnTo>
                    <a:lnTo>
                      <a:pt x="411" y="56"/>
                    </a:lnTo>
                    <a:lnTo>
                      <a:pt x="395" y="42"/>
                    </a:lnTo>
                    <a:lnTo>
                      <a:pt x="377" y="27"/>
                    </a:lnTo>
                    <a:lnTo>
                      <a:pt x="364" y="9"/>
                    </a:lnTo>
                    <a:lnTo>
                      <a:pt x="350" y="5"/>
                    </a:lnTo>
                    <a:lnTo>
                      <a:pt x="339" y="2"/>
                    </a:lnTo>
                    <a:lnTo>
                      <a:pt x="325" y="0"/>
                    </a:lnTo>
                    <a:lnTo>
                      <a:pt x="312" y="0"/>
                    </a:lnTo>
                    <a:lnTo>
                      <a:pt x="308" y="0"/>
                    </a:lnTo>
                    <a:lnTo>
                      <a:pt x="308" y="2"/>
                    </a:lnTo>
                    <a:lnTo>
                      <a:pt x="308" y="5"/>
                    </a:lnTo>
                    <a:lnTo>
                      <a:pt x="307" y="9"/>
                    </a:lnTo>
                    <a:lnTo>
                      <a:pt x="289" y="14"/>
                    </a:lnTo>
                    <a:lnTo>
                      <a:pt x="281" y="27"/>
                    </a:lnTo>
                    <a:lnTo>
                      <a:pt x="276" y="42"/>
                    </a:lnTo>
                    <a:lnTo>
                      <a:pt x="265" y="56"/>
                    </a:lnTo>
                    <a:lnTo>
                      <a:pt x="260" y="56"/>
                    </a:lnTo>
                    <a:lnTo>
                      <a:pt x="256" y="56"/>
                    </a:lnTo>
                    <a:lnTo>
                      <a:pt x="251" y="56"/>
                    </a:lnTo>
                    <a:lnTo>
                      <a:pt x="249" y="58"/>
                    </a:lnTo>
                    <a:lnTo>
                      <a:pt x="240" y="72"/>
                    </a:lnTo>
                    <a:lnTo>
                      <a:pt x="231" y="87"/>
                    </a:lnTo>
                    <a:lnTo>
                      <a:pt x="224" y="99"/>
                    </a:lnTo>
                    <a:lnTo>
                      <a:pt x="213" y="110"/>
                    </a:lnTo>
                    <a:lnTo>
                      <a:pt x="209" y="110"/>
                    </a:lnTo>
                    <a:lnTo>
                      <a:pt x="209" y="114"/>
                    </a:lnTo>
                    <a:lnTo>
                      <a:pt x="184" y="139"/>
                    </a:lnTo>
                    <a:lnTo>
                      <a:pt x="184" y="141"/>
                    </a:lnTo>
                    <a:lnTo>
                      <a:pt x="195" y="146"/>
                    </a:lnTo>
                    <a:lnTo>
                      <a:pt x="209" y="150"/>
                    </a:lnTo>
                    <a:lnTo>
                      <a:pt x="224" y="153"/>
                    </a:lnTo>
                    <a:lnTo>
                      <a:pt x="234" y="153"/>
                    </a:lnTo>
                    <a:lnTo>
                      <a:pt x="236" y="155"/>
                    </a:lnTo>
                    <a:lnTo>
                      <a:pt x="240" y="155"/>
                    </a:lnTo>
                    <a:lnTo>
                      <a:pt x="240" y="159"/>
                    </a:lnTo>
                    <a:lnTo>
                      <a:pt x="242" y="161"/>
                    </a:lnTo>
                    <a:lnTo>
                      <a:pt x="240" y="164"/>
                    </a:lnTo>
                    <a:lnTo>
                      <a:pt x="234" y="166"/>
                    </a:lnTo>
                    <a:lnTo>
                      <a:pt x="231" y="170"/>
                    </a:lnTo>
                    <a:lnTo>
                      <a:pt x="225" y="171"/>
                    </a:lnTo>
                    <a:lnTo>
                      <a:pt x="220" y="180"/>
                    </a:lnTo>
                    <a:lnTo>
                      <a:pt x="215" y="195"/>
                    </a:lnTo>
                    <a:lnTo>
                      <a:pt x="209" y="208"/>
                    </a:lnTo>
                    <a:lnTo>
                      <a:pt x="209" y="222"/>
                    </a:lnTo>
                    <a:lnTo>
                      <a:pt x="213" y="227"/>
                    </a:lnTo>
                    <a:lnTo>
                      <a:pt x="215" y="227"/>
                    </a:lnTo>
                    <a:lnTo>
                      <a:pt x="213" y="231"/>
                    </a:lnTo>
                    <a:lnTo>
                      <a:pt x="209" y="238"/>
                    </a:lnTo>
                    <a:lnTo>
                      <a:pt x="213" y="242"/>
                    </a:lnTo>
                    <a:lnTo>
                      <a:pt x="215" y="244"/>
                    </a:lnTo>
                    <a:lnTo>
                      <a:pt x="231" y="233"/>
                    </a:lnTo>
                    <a:lnTo>
                      <a:pt x="260" y="231"/>
                    </a:lnTo>
                    <a:lnTo>
                      <a:pt x="260" y="227"/>
                    </a:lnTo>
                    <a:lnTo>
                      <a:pt x="262" y="226"/>
                    </a:lnTo>
                    <a:lnTo>
                      <a:pt x="265" y="226"/>
                    </a:lnTo>
                    <a:lnTo>
                      <a:pt x="267" y="222"/>
                    </a:lnTo>
                    <a:lnTo>
                      <a:pt x="267" y="200"/>
                    </a:lnTo>
                    <a:lnTo>
                      <a:pt x="289" y="155"/>
                    </a:lnTo>
                    <a:lnTo>
                      <a:pt x="292" y="155"/>
                    </a:lnTo>
                    <a:lnTo>
                      <a:pt x="303" y="170"/>
                    </a:lnTo>
                    <a:lnTo>
                      <a:pt x="312" y="180"/>
                    </a:lnTo>
                    <a:lnTo>
                      <a:pt x="323" y="195"/>
                    </a:lnTo>
                    <a:lnTo>
                      <a:pt x="336" y="206"/>
                    </a:lnTo>
                    <a:lnTo>
                      <a:pt x="343" y="211"/>
                    </a:lnTo>
                    <a:lnTo>
                      <a:pt x="345" y="217"/>
                    </a:lnTo>
                    <a:lnTo>
                      <a:pt x="350" y="226"/>
                    </a:lnTo>
                    <a:lnTo>
                      <a:pt x="354" y="231"/>
                    </a:lnTo>
                    <a:lnTo>
                      <a:pt x="354" y="244"/>
                    </a:lnTo>
                    <a:lnTo>
                      <a:pt x="354" y="258"/>
                    </a:lnTo>
                    <a:lnTo>
                      <a:pt x="359" y="273"/>
                    </a:lnTo>
                    <a:lnTo>
                      <a:pt x="364" y="283"/>
                    </a:lnTo>
                    <a:lnTo>
                      <a:pt x="366" y="285"/>
                    </a:lnTo>
                    <a:lnTo>
                      <a:pt x="370" y="289"/>
                    </a:lnTo>
                    <a:lnTo>
                      <a:pt x="372" y="291"/>
                    </a:lnTo>
                    <a:lnTo>
                      <a:pt x="375" y="294"/>
                    </a:lnTo>
                    <a:lnTo>
                      <a:pt x="375" y="298"/>
                    </a:lnTo>
                    <a:lnTo>
                      <a:pt x="372" y="300"/>
                    </a:lnTo>
                    <a:lnTo>
                      <a:pt x="372" y="305"/>
                    </a:lnTo>
                    <a:lnTo>
                      <a:pt x="370" y="309"/>
                    </a:lnTo>
                    <a:lnTo>
                      <a:pt x="359" y="305"/>
                    </a:lnTo>
                    <a:lnTo>
                      <a:pt x="348" y="294"/>
                    </a:lnTo>
                    <a:lnTo>
                      <a:pt x="336" y="285"/>
                    </a:lnTo>
                    <a:lnTo>
                      <a:pt x="323" y="283"/>
                    </a:lnTo>
                    <a:lnTo>
                      <a:pt x="314" y="289"/>
                    </a:lnTo>
                    <a:lnTo>
                      <a:pt x="308" y="294"/>
                    </a:lnTo>
                    <a:lnTo>
                      <a:pt x="299" y="300"/>
                    </a:lnTo>
                    <a:lnTo>
                      <a:pt x="296" y="305"/>
                    </a:lnTo>
                    <a:lnTo>
                      <a:pt x="298" y="309"/>
                    </a:lnTo>
                    <a:lnTo>
                      <a:pt x="299" y="310"/>
                    </a:lnTo>
                    <a:lnTo>
                      <a:pt x="299" y="314"/>
                    </a:lnTo>
                    <a:lnTo>
                      <a:pt x="303" y="314"/>
                    </a:lnTo>
                    <a:lnTo>
                      <a:pt x="312" y="314"/>
                    </a:lnTo>
                    <a:lnTo>
                      <a:pt x="317" y="316"/>
                    </a:lnTo>
                    <a:lnTo>
                      <a:pt x="319" y="321"/>
                    </a:lnTo>
                    <a:lnTo>
                      <a:pt x="323" y="330"/>
                    </a:lnTo>
                    <a:lnTo>
                      <a:pt x="319" y="334"/>
                    </a:lnTo>
                    <a:lnTo>
                      <a:pt x="317" y="339"/>
                    </a:lnTo>
                    <a:lnTo>
                      <a:pt x="260" y="327"/>
                    </a:lnTo>
                    <a:lnTo>
                      <a:pt x="260" y="334"/>
                    </a:lnTo>
                    <a:lnTo>
                      <a:pt x="260" y="339"/>
                    </a:lnTo>
                    <a:lnTo>
                      <a:pt x="260" y="345"/>
                    </a:lnTo>
                    <a:lnTo>
                      <a:pt x="256" y="347"/>
                    </a:lnTo>
                    <a:lnTo>
                      <a:pt x="251" y="356"/>
                    </a:lnTo>
                    <a:lnTo>
                      <a:pt x="249" y="357"/>
                    </a:lnTo>
                    <a:lnTo>
                      <a:pt x="242" y="366"/>
                    </a:lnTo>
                    <a:lnTo>
                      <a:pt x="225" y="393"/>
                    </a:lnTo>
                    <a:lnTo>
                      <a:pt x="189" y="411"/>
                    </a:lnTo>
                    <a:lnTo>
                      <a:pt x="188" y="413"/>
                    </a:lnTo>
                    <a:lnTo>
                      <a:pt x="184" y="419"/>
                    </a:lnTo>
                    <a:lnTo>
                      <a:pt x="184" y="424"/>
                    </a:lnTo>
                    <a:lnTo>
                      <a:pt x="184" y="430"/>
                    </a:lnTo>
                    <a:lnTo>
                      <a:pt x="184" y="439"/>
                    </a:lnTo>
                    <a:lnTo>
                      <a:pt x="184" y="453"/>
                    </a:lnTo>
                    <a:lnTo>
                      <a:pt x="184" y="469"/>
                    </a:lnTo>
                    <a:lnTo>
                      <a:pt x="184" y="478"/>
                    </a:lnTo>
                    <a:lnTo>
                      <a:pt x="173" y="478"/>
                    </a:lnTo>
                    <a:lnTo>
                      <a:pt x="164" y="475"/>
                    </a:lnTo>
                    <a:lnTo>
                      <a:pt x="157" y="469"/>
                    </a:lnTo>
                    <a:lnTo>
                      <a:pt x="151" y="464"/>
                    </a:lnTo>
                    <a:lnTo>
                      <a:pt x="151" y="449"/>
                    </a:lnTo>
                    <a:lnTo>
                      <a:pt x="148" y="435"/>
                    </a:lnTo>
                    <a:lnTo>
                      <a:pt x="141" y="424"/>
                    </a:lnTo>
                    <a:lnTo>
                      <a:pt x="130" y="413"/>
                    </a:lnTo>
                    <a:lnTo>
                      <a:pt x="117" y="417"/>
                    </a:lnTo>
                    <a:lnTo>
                      <a:pt x="110" y="417"/>
                    </a:lnTo>
                    <a:lnTo>
                      <a:pt x="101" y="413"/>
                    </a:lnTo>
                    <a:lnTo>
                      <a:pt x="94" y="408"/>
                    </a:lnTo>
                    <a:lnTo>
                      <a:pt x="83" y="402"/>
                    </a:lnTo>
                    <a:lnTo>
                      <a:pt x="72" y="397"/>
                    </a:lnTo>
                    <a:lnTo>
                      <a:pt x="59" y="393"/>
                    </a:lnTo>
                    <a:lnTo>
                      <a:pt x="49" y="392"/>
                    </a:lnTo>
                    <a:lnTo>
                      <a:pt x="38" y="402"/>
                    </a:lnTo>
                    <a:lnTo>
                      <a:pt x="21" y="424"/>
                    </a:lnTo>
                    <a:lnTo>
                      <a:pt x="5" y="448"/>
                    </a:lnTo>
                    <a:lnTo>
                      <a:pt x="0" y="455"/>
                    </a:lnTo>
                    <a:lnTo>
                      <a:pt x="21" y="475"/>
                    </a:lnTo>
                    <a:lnTo>
                      <a:pt x="25" y="516"/>
                    </a:lnTo>
                    <a:lnTo>
                      <a:pt x="29" y="516"/>
                    </a:lnTo>
                    <a:lnTo>
                      <a:pt x="38" y="513"/>
                    </a:lnTo>
                    <a:lnTo>
                      <a:pt x="43" y="511"/>
                    </a:lnTo>
                    <a:lnTo>
                      <a:pt x="49" y="505"/>
                    </a:lnTo>
                    <a:lnTo>
                      <a:pt x="54" y="496"/>
                    </a:lnTo>
                    <a:lnTo>
                      <a:pt x="58" y="491"/>
                    </a:lnTo>
                    <a:lnTo>
                      <a:pt x="63" y="485"/>
                    </a:lnTo>
                    <a:lnTo>
                      <a:pt x="72" y="480"/>
                    </a:lnTo>
                    <a:lnTo>
                      <a:pt x="74" y="480"/>
                    </a:lnTo>
                    <a:lnTo>
                      <a:pt x="74" y="484"/>
                    </a:lnTo>
                    <a:lnTo>
                      <a:pt x="74" y="485"/>
                    </a:lnTo>
                    <a:lnTo>
                      <a:pt x="63" y="538"/>
                    </a:lnTo>
                    <a:lnTo>
                      <a:pt x="79" y="556"/>
                    </a:lnTo>
                    <a:lnTo>
                      <a:pt x="77" y="567"/>
                    </a:lnTo>
                    <a:lnTo>
                      <a:pt x="68" y="574"/>
                    </a:lnTo>
                    <a:lnTo>
                      <a:pt x="59" y="583"/>
                    </a:lnTo>
                    <a:lnTo>
                      <a:pt x="54" y="597"/>
                    </a:lnTo>
                    <a:lnTo>
                      <a:pt x="54" y="608"/>
                    </a:lnTo>
                    <a:lnTo>
                      <a:pt x="63" y="619"/>
                    </a:lnTo>
                    <a:lnTo>
                      <a:pt x="74" y="630"/>
                    </a:lnTo>
                    <a:lnTo>
                      <a:pt x="88" y="641"/>
                    </a:lnTo>
                    <a:lnTo>
                      <a:pt x="101" y="646"/>
                    </a:lnTo>
                    <a:lnTo>
                      <a:pt x="114" y="646"/>
                    </a:lnTo>
                    <a:lnTo>
                      <a:pt x="124" y="644"/>
                    </a:lnTo>
                    <a:lnTo>
                      <a:pt x="132" y="641"/>
                    </a:lnTo>
                    <a:lnTo>
                      <a:pt x="141" y="635"/>
                    </a:lnTo>
                    <a:lnTo>
                      <a:pt x="148" y="635"/>
                    </a:lnTo>
                    <a:lnTo>
                      <a:pt x="153" y="639"/>
                    </a:lnTo>
                    <a:lnTo>
                      <a:pt x="160" y="641"/>
                    </a:lnTo>
                    <a:lnTo>
                      <a:pt x="168" y="644"/>
                    </a:lnTo>
                    <a:lnTo>
                      <a:pt x="184" y="652"/>
                    </a:lnTo>
                    <a:lnTo>
                      <a:pt x="195" y="661"/>
                    </a:lnTo>
                    <a:lnTo>
                      <a:pt x="209" y="670"/>
                    </a:lnTo>
                    <a:lnTo>
                      <a:pt x="220" y="677"/>
                    </a:lnTo>
                    <a:lnTo>
                      <a:pt x="225" y="691"/>
                    </a:lnTo>
                    <a:lnTo>
                      <a:pt x="229" y="706"/>
                    </a:lnTo>
                    <a:lnTo>
                      <a:pt x="231" y="722"/>
                    </a:lnTo>
                    <a:lnTo>
                      <a:pt x="234" y="738"/>
                    </a:lnTo>
                    <a:lnTo>
                      <a:pt x="249" y="744"/>
                    </a:lnTo>
                    <a:lnTo>
                      <a:pt x="262" y="749"/>
                    </a:lnTo>
                    <a:lnTo>
                      <a:pt x="276" y="758"/>
                    </a:lnTo>
                    <a:lnTo>
                      <a:pt x="287" y="772"/>
                    </a:lnTo>
                    <a:lnTo>
                      <a:pt x="298" y="800"/>
                    </a:lnTo>
                    <a:lnTo>
                      <a:pt x="308" y="830"/>
                    </a:lnTo>
                    <a:lnTo>
                      <a:pt x="319" y="861"/>
                    </a:lnTo>
                    <a:lnTo>
                      <a:pt x="334" y="886"/>
                    </a:lnTo>
                    <a:lnTo>
                      <a:pt x="350" y="904"/>
                    </a:lnTo>
                    <a:lnTo>
                      <a:pt x="366" y="924"/>
                    </a:lnTo>
                    <a:lnTo>
                      <a:pt x="381" y="944"/>
                    </a:lnTo>
                    <a:lnTo>
                      <a:pt x="395" y="966"/>
                    </a:lnTo>
                    <a:lnTo>
                      <a:pt x="397" y="980"/>
                    </a:lnTo>
                    <a:lnTo>
                      <a:pt x="397" y="993"/>
                    </a:lnTo>
                    <a:lnTo>
                      <a:pt x="391" y="1007"/>
                    </a:lnTo>
                    <a:lnTo>
                      <a:pt x="381" y="1018"/>
                    </a:lnTo>
                    <a:lnTo>
                      <a:pt x="364" y="1022"/>
                    </a:lnTo>
                    <a:lnTo>
                      <a:pt x="348" y="1027"/>
                    </a:lnTo>
                    <a:lnTo>
                      <a:pt x="334" y="1032"/>
                    </a:lnTo>
                    <a:lnTo>
                      <a:pt x="319" y="1038"/>
                    </a:lnTo>
                    <a:lnTo>
                      <a:pt x="307" y="1043"/>
                    </a:lnTo>
                    <a:lnTo>
                      <a:pt x="292" y="1052"/>
                    </a:lnTo>
                    <a:lnTo>
                      <a:pt x="278" y="1063"/>
                    </a:lnTo>
                    <a:lnTo>
                      <a:pt x="262" y="1074"/>
                    </a:lnTo>
                    <a:lnTo>
                      <a:pt x="249" y="1083"/>
                    </a:lnTo>
                    <a:lnTo>
                      <a:pt x="231" y="1090"/>
                    </a:lnTo>
                    <a:lnTo>
                      <a:pt x="215" y="1094"/>
                    </a:lnTo>
                    <a:lnTo>
                      <a:pt x="198" y="1099"/>
                    </a:lnTo>
                    <a:lnTo>
                      <a:pt x="182" y="1105"/>
                    </a:lnTo>
                    <a:lnTo>
                      <a:pt x="164" y="1110"/>
                    </a:lnTo>
                    <a:lnTo>
                      <a:pt x="151" y="1119"/>
                    </a:lnTo>
                    <a:lnTo>
                      <a:pt x="141" y="1132"/>
                    </a:lnTo>
                    <a:lnTo>
                      <a:pt x="124" y="1146"/>
                    </a:lnTo>
                    <a:lnTo>
                      <a:pt x="106" y="1160"/>
                    </a:lnTo>
                    <a:lnTo>
                      <a:pt x="88" y="1171"/>
                    </a:lnTo>
                    <a:lnTo>
                      <a:pt x="68" y="1180"/>
                    </a:lnTo>
                    <a:lnTo>
                      <a:pt x="88" y="1186"/>
                    </a:lnTo>
                    <a:lnTo>
                      <a:pt x="106" y="1188"/>
                    </a:lnTo>
                    <a:lnTo>
                      <a:pt x="124" y="1193"/>
                    </a:lnTo>
                    <a:lnTo>
                      <a:pt x="142" y="1197"/>
                    </a:lnTo>
                    <a:lnTo>
                      <a:pt x="162" y="1198"/>
                    </a:lnTo>
                    <a:lnTo>
                      <a:pt x="182" y="1198"/>
                    </a:lnTo>
                    <a:lnTo>
                      <a:pt x="200" y="1202"/>
                    </a:lnTo>
                    <a:lnTo>
                      <a:pt x="220" y="1202"/>
                    </a:lnTo>
                    <a:lnTo>
                      <a:pt x="252" y="1202"/>
                    </a:lnTo>
                    <a:lnTo>
                      <a:pt x="287" y="1198"/>
                    </a:lnTo>
                    <a:lnTo>
                      <a:pt x="319" y="1193"/>
                    </a:lnTo>
                    <a:lnTo>
                      <a:pt x="354" y="1186"/>
                    </a:lnTo>
                    <a:lnTo>
                      <a:pt x="386" y="1177"/>
                    </a:lnTo>
                    <a:lnTo>
                      <a:pt x="417" y="1168"/>
                    </a:lnTo>
                    <a:lnTo>
                      <a:pt x="447" y="1155"/>
                    </a:lnTo>
                    <a:lnTo>
                      <a:pt x="478" y="1141"/>
                    </a:lnTo>
                    <a:lnTo>
                      <a:pt x="505" y="1126"/>
                    </a:lnTo>
                    <a:lnTo>
                      <a:pt x="536" y="1110"/>
                    </a:lnTo>
                    <a:lnTo>
                      <a:pt x="559" y="1094"/>
                    </a:lnTo>
                    <a:lnTo>
                      <a:pt x="588" y="1074"/>
                    </a:lnTo>
                    <a:lnTo>
                      <a:pt x="613" y="1052"/>
                    </a:lnTo>
                    <a:lnTo>
                      <a:pt x="637" y="1029"/>
                    </a:lnTo>
                    <a:lnTo>
                      <a:pt x="660" y="1007"/>
                    </a:lnTo>
                    <a:lnTo>
                      <a:pt x="682" y="982"/>
                    </a:lnTo>
                    <a:lnTo>
                      <a:pt x="666" y="966"/>
                    </a:lnTo>
                    <a:lnTo>
                      <a:pt x="646" y="955"/>
                    </a:lnTo>
                    <a:lnTo>
                      <a:pt x="626" y="940"/>
                    </a:lnTo>
                    <a:lnTo>
                      <a:pt x="610" y="929"/>
                    </a:lnTo>
                    <a:lnTo>
                      <a:pt x="590" y="922"/>
                    </a:lnTo>
                    <a:lnTo>
                      <a:pt x="574" y="917"/>
                    </a:lnTo>
                    <a:lnTo>
                      <a:pt x="557" y="904"/>
                    </a:lnTo>
                    <a:lnTo>
                      <a:pt x="547" y="893"/>
                    </a:lnTo>
                    <a:lnTo>
                      <a:pt x="547" y="892"/>
                    </a:lnTo>
                    <a:lnTo>
                      <a:pt x="547" y="888"/>
                    </a:lnTo>
                    <a:lnTo>
                      <a:pt x="543" y="888"/>
                    </a:lnTo>
                    <a:lnTo>
                      <a:pt x="543" y="886"/>
                    </a:lnTo>
                    <a:lnTo>
                      <a:pt x="543" y="874"/>
                    </a:lnTo>
                    <a:lnTo>
                      <a:pt x="547" y="863"/>
                    </a:lnTo>
                    <a:lnTo>
                      <a:pt x="547" y="855"/>
                    </a:lnTo>
                    <a:lnTo>
                      <a:pt x="548" y="845"/>
                    </a:lnTo>
                    <a:lnTo>
                      <a:pt x="557" y="819"/>
                    </a:lnTo>
                    <a:lnTo>
                      <a:pt x="567" y="791"/>
                    </a:lnTo>
                    <a:lnTo>
                      <a:pt x="579" y="769"/>
                    </a:lnTo>
                    <a:lnTo>
                      <a:pt x="601" y="753"/>
                    </a:lnTo>
                    <a:lnTo>
                      <a:pt x="613" y="749"/>
                    </a:lnTo>
                    <a:lnTo>
                      <a:pt x="624" y="744"/>
                    </a:lnTo>
                    <a:lnTo>
                      <a:pt x="631" y="742"/>
                    </a:lnTo>
                    <a:lnTo>
                      <a:pt x="642" y="738"/>
                    </a:lnTo>
                    <a:lnTo>
                      <a:pt x="655" y="738"/>
                    </a:lnTo>
                    <a:lnTo>
                      <a:pt x="666" y="736"/>
                    </a:lnTo>
                    <a:lnTo>
                      <a:pt x="673" y="729"/>
                    </a:lnTo>
                    <a:lnTo>
                      <a:pt x="684" y="727"/>
                    </a:lnTo>
                    <a:lnTo>
                      <a:pt x="695" y="727"/>
                    </a:lnTo>
                    <a:lnTo>
                      <a:pt x="704" y="722"/>
                    </a:lnTo>
                    <a:lnTo>
                      <a:pt x="715" y="718"/>
                    </a:lnTo>
                    <a:lnTo>
                      <a:pt x="725" y="713"/>
                    </a:lnTo>
                    <a:lnTo>
                      <a:pt x="736" y="711"/>
                    </a:lnTo>
                    <a:lnTo>
                      <a:pt x="749" y="707"/>
                    </a:lnTo>
                    <a:lnTo>
                      <a:pt x="760" y="707"/>
                    </a:lnTo>
                    <a:lnTo>
                      <a:pt x="770" y="711"/>
                    </a:lnTo>
                    <a:lnTo>
                      <a:pt x="776" y="717"/>
                    </a:lnTo>
                    <a:lnTo>
                      <a:pt x="783" y="722"/>
                    </a:lnTo>
                    <a:lnTo>
                      <a:pt x="792" y="729"/>
                    </a:lnTo>
                    <a:lnTo>
                      <a:pt x="803" y="736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Freeform 27"/>
              <p:cNvSpPr>
                <a:spLocks/>
              </p:cNvSpPr>
              <p:nvPr/>
            </p:nvSpPr>
            <p:spPr bwMode="invGray">
              <a:xfrm>
                <a:off x="530" y="2834"/>
                <a:ext cx="63" cy="73"/>
              </a:xfrm>
              <a:custGeom>
                <a:avLst/>
                <a:gdLst>
                  <a:gd name="T0" fmla="*/ 42 w 63"/>
                  <a:gd name="T1" fmla="*/ 65 h 73"/>
                  <a:gd name="T2" fmla="*/ 58 w 63"/>
                  <a:gd name="T3" fmla="*/ 72 h 73"/>
                  <a:gd name="T4" fmla="*/ 62 w 63"/>
                  <a:gd name="T5" fmla="*/ 72 h 73"/>
                  <a:gd name="T6" fmla="*/ 62 w 63"/>
                  <a:gd name="T7" fmla="*/ 67 h 73"/>
                  <a:gd name="T8" fmla="*/ 58 w 63"/>
                  <a:gd name="T9" fmla="*/ 65 h 73"/>
                  <a:gd name="T10" fmla="*/ 58 w 63"/>
                  <a:gd name="T11" fmla="*/ 62 h 73"/>
                  <a:gd name="T12" fmla="*/ 44 w 63"/>
                  <a:gd name="T13" fmla="*/ 56 h 73"/>
                  <a:gd name="T14" fmla="*/ 37 w 63"/>
                  <a:gd name="T15" fmla="*/ 45 h 73"/>
                  <a:gd name="T16" fmla="*/ 31 w 63"/>
                  <a:gd name="T17" fmla="*/ 34 h 73"/>
                  <a:gd name="T18" fmla="*/ 26 w 63"/>
                  <a:gd name="T19" fmla="*/ 20 h 73"/>
                  <a:gd name="T20" fmla="*/ 9 w 63"/>
                  <a:gd name="T21" fmla="*/ 0 h 73"/>
                  <a:gd name="T22" fmla="*/ 6 w 63"/>
                  <a:gd name="T23" fmla="*/ 4 h 73"/>
                  <a:gd name="T24" fmla="*/ 2 w 63"/>
                  <a:gd name="T25" fmla="*/ 9 h 73"/>
                  <a:gd name="T26" fmla="*/ 0 w 63"/>
                  <a:gd name="T27" fmla="*/ 11 h 73"/>
                  <a:gd name="T28" fmla="*/ 0 w 63"/>
                  <a:gd name="T29" fmla="*/ 18 h 73"/>
                  <a:gd name="T30" fmla="*/ 0 w 63"/>
                  <a:gd name="T31" fmla="*/ 20 h 73"/>
                  <a:gd name="T32" fmla="*/ 0 w 63"/>
                  <a:gd name="T33" fmla="*/ 20 h 73"/>
                  <a:gd name="T34" fmla="*/ 0 w 63"/>
                  <a:gd name="T35" fmla="*/ 20 h 73"/>
                  <a:gd name="T36" fmla="*/ 0 w 63"/>
                  <a:gd name="T37" fmla="*/ 20 h 73"/>
                  <a:gd name="T38" fmla="*/ 9 w 63"/>
                  <a:gd name="T39" fmla="*/ 31 h 73"/>
                  <a:gd name="T40" fmla="*/ 20 w 63"/>
                  <a:gd name="T41" fmla="*/ 45 h 73"/>
                  <a:gd name="T42" fmla="*/ 31 w 63"/>
                  <a:gd name="T43" fmla="*/ 56 h 73"/>
                  <a:gd name="T44" fmla="*/ 42 w 63"/>
                  <a:gd name="T45" fmla="*/ 65 h 7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63" h="73">
                    <a:moveTo>
                      <a:pt x="42" y="65"/>
                    </a:moveTo>
                    <a:lnTo>
                      <a:pt x="58" y="72"/>
                    </a:lnTo>
                    <a:lnTo>
                      <a:pt x="62" y="72"/>
                    </a:lnTo>
                    <a:lnTo>
                      <a:pt x="62" y="67"/>
                    </a:lnTo>
                    <a:lnTo>
                      <a:pt x="58" y="65"/>
                    </a:lnTo>
                    <a:lnTo>
                      <a:pt x="58" y="62"/>
                    </a:lnTo>
                    <a:lnTo>
                      <a:pt x="44" y="56"/>
                    </a:lnTo>
                    <a:lnTo>
                      <a:pt x="37" y="45"/>
                    </a:lnTo>
                    <a:lnTo>
                      <a:pt x="31" y="34"/>
                    </a:lnTo>
                    <a:lnTo>
                      <a:pt x="26" y="20"/>
                    </a:lnTo>
                    <a:lnTo>
                      <a:pt x="9" y="0"/>
                    </a:lnTo>
                    <a:lnTo>
                      <a:pt x="6" y="4"/>
                    </a:lnTo>
                    <a:lnTo>
                      <a:pt x="2" y="9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9" y="31"/>
                    </a:lnTo>
                    <a:lnTo>
                      <a:pt x="20" y="45"/>
                    </a:lnTo>
                    <a:lnTo>
                      <a:pt x="31" y="56"/>
                    </a:lnTo>
                    <a:lnTo>
                      <a:pt x="42" y="6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100" name="Rectangle 28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860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3200" y="41148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" name="Rectangle 3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1" name="Rectangle 3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2" name="Rectangle 3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A153D5-A976-4358-8308-E8A55D24FC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057780" cy="103346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352" y="58034"/>
            <a:ext cx="1263649" cy="82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470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BC01F-35B3-40A1-8083-E32CF95C02C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092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29B49-D744-4A33-A60F-C15C7AE88EF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135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00" y="6000750"/>
            <a:ext cx="721784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8600" y="6122988"/>
            <a:ext cx="88900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8400"/>
            <a:ext cx="5080000" cy="457200"/>
          </a:xfrm>
        </p:spPr>
        <p:txBody>
          <a:bodyPr/>
          <a:lstStyle>
            <a:lvl1pPr>
              <a:defRPr sz="1000" b="1" dirty="0" smtClean="0"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>
                <a:solidFill>
                  <a:srgbClr val="868686">
                    <a:lumMod val="95000"/>
                    <a:lumOff val="5000"/>
                  </a:srgbClr>
                </a:solidFill>
              </a:rPr>
              <a:t>Copyright © 2015 Goodfellow Publishers. </a:t>
            </a:r>
          </a:p>
          <a:p>
            <a:pPr>
              <a:defRPr/>
            </a:pPr>
            <a:r>
              <a:rPr lang="en-GB">
                <a:solidFill>
                  <a:srgbClr val="868686">
                    <a:lumMod val="95000"/>
                    <a:lumOff val="5000"/>
                  </a:srgbClr>
                </a:solidFill>
              </a:rPr>
              <a:t>All Rights Reserved</a:t>
            </a:r>
            <a:endParaRPr lang="en-US" altLang="en-US">
              <a:solidFill>
                <a:srgbClr val="868686">
                  <a:lumMod val="95000"/>
                  <a:lumOff val="5000"/>
                </a:srgbClr>
              </a:solidFill>
            </a:endParaRPr>
          </a:p>
        </p:txBody>
      </p:sp>
      <p:sp>
        <p:nvSpPr>
          <p:cNvPr id="8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E87B0-E9C2-4EE7-A8AD-EF3CDCB577E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581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B2776-DDA5-46D7-9A2D-477C58059E1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978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86F2B-DAA5-47C0-A776-F01D830EB9A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56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4918-12B8-4AB3-A59C-D1B541A42D7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844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88142-7352-444C-A0AF-002A3886D45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855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65497-E2F6-46C1-A838-3D29FD798E1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52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AB900-4553-4FF1-AA7E-3276E97EA6D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869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12E3B-A09B-45D5-A81E-0F019964FB3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756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914401" y="117475"/>
            <a:ext cx="11275484" cy="6738938"/>
            <a:chOff x="432" y="74"/>
            <a:chExt cx="5327" cy="4245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invGray">
            <a:xfrm>
              <a:off x="432" y="4176"/>
              <a:ext cx="2208" cy="143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2859" y="4250"/>
              <a:ext cx="2729" cy="41"/>
              <a:chOff x="2859" y="4250"/>
              <a:chExt cx="2729" cy="41"/>
            </a:xfrm>
          </p:grpSpPr>
          <p:sp>
            <p:nvSpPr>
              <p:cNvPr id="1038" name="Oval 5"/>
              <p:cNvSpPr>
                <a:spLocks noChangeArrowheads="1"/>
              </p:cNvSpPr>
              <p:nvPr/>
            </p:nvSpPr>
            <p:spPr bwMode="invGray">
              <a:xfrm>
                <a:off x="285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9" name="Oval 6"/>
              <p:cNvSpPr>
                <a:spLocks noChangeArrowheads="1"/>
              </p:cNvSpPr>
              <p:nvPr/>
            </p:nvSpPr>
            <p:spPr bwMode="invGray">
              <a:xfrm>
                <a:off x="324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0" name="Oval 7"/>
              <p:cNvSpPr>
                <a:spLocks noChangeArrowheads="1"/>
              </p:cNvSpPr>
              <p:nvPr/>
            </p:nvSpPr>
            <p:spPr bwMode="invGray">
              <a:xfrm>
                <a:off x="362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1" name="Oval 8"/>
              <p:cNvSpPr>
                <a:spLocks noChangeArrowheads="1"/>
              </p:cNvSpPr>
              <p:nvPr/>
            </p:nvSpPr>
            <p:spPr bwMode="invGray">
              <a:xfrm>
                <a:off x="4011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2" name="Oval 9"/>
              <p:cNvSpPr>
                <a:spLocks noChangeArrowheads="1"/>
              </p:cNvSpPr>
              <p:nvPr/>
            </p:nvSpPr>
            <p:spPr bwMode="invGray">
              <a:xfrm>
                <a:off x="4395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3" name="Oval 10"/>
              <p:cNvSpPr>
                <a:spLocks noChangeArrowheads="1"/>
              </p:cNvSpPr>
              <p:nvPr/>
            </p:nvSpPr>
            <p:spPr bwMode="invGray">
              <a:xfrm>
                <a:off x="477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" name="Oval 11"/>
              <p:cNvSpPr>
                <a:spLocks noChangeArrowheads="1"/>
              </p:cNvSpPr>
              <p:nvPr/>
            </p:nvSpPr>
            <p:spPr bwMode="invGray">
              <a:xfrm>
                <a:off x="516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" name="Oval 12"/>
              <p:cNvSpPr>
                <a:spLocks noChangeArrowheads="1"/>
              </p:cNvSpPr>
              <p:nvPr/>
            </p:nvSpPr>
            <p:spPr bwMode="invGray">
              <a:xfrm>
                <a:off x="554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34" name="Rectangle 13"/>
            <p:cNvSpPr>
              <a:spLocks noChangeArrowheads="1"/>
            </p:cNvSpPr>
            <p:nvPr/>
          </p:nvSpPr>
          <p:spPr bwMode="invGray">
            <a:xfrm>
              <a:off x="480" y="480"/>
              <a:ext cx="5279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5" name="Oval 14"/>
            <p:cNvSpPr>
              <a:spLocks noChangeArrowheads="1"/>
            </p:cNvSpPr>
            <p:nvPr/>
          </p:nvSpPr>
          <p:spPr bwMode="invGray">
            <a:xfrm>
              <a:off x="507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6" name="Oval 15"/>
            <p:cNvSpPr>
              <a:spLocks noChangeArrowheads="1"/>
            </p:cNvSpPr>
            <p:nvPr/>
          </p:nvSpPr>
          <p:spPr bwMode="invGray">
            <a:xfrm>
              <a:off x="507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7" name="Oval 16"/>
            <p:cNvSpPr>
              <a:spLocks noChangeArrowheads="1"/>
            </p:cNvSpPr>
            <p:nvPr/>
          </p:nvSpPr>
          <p:spPr bwMode="invGray">
            <a:xfrm>
              <a:off x="507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7E742BDD-FEFC-44F2-90FA-F2361D025718}" type="slidenum">
              <a:rPr lang="en-US" altLang="en-US">
                <a:solidFill>
                  <a:srgbClr val="000000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81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endParaRPr lang="en-GB" altLang="en-US" smtClean="0"/>
          </a:p>
        </p:txBody>
      </p:sp>
      <p:sp>
        <p:nvSpPr>
          <p:cNvPr id="7680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GB" altLang="en-US" b="1" dirty="0" smtClean="0"/>
              <a:t>Chapter 12: Responding to Disasters: Strategies for Tourism and Hospitality Entrepreneurs</a:t>
            </a:r>
          </a:p>
        </p:txBody>
      </p:sp>
    </p:spTree>
    <p:extLst>
      <p:ext uri="{BB962C8B-B14F-4D97-AF65-F5344CB8AC3E}">
        <p14:creationId xmlns:p14="http://schemas.microsoft.com/office/powerpoint/2010/main" val="3394143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b="1"/>
              <a:t>The Impact of Disastrous Events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3600" b="1"/>
              <a:t>Loss of generated income</a:t>
            </a:r>
          </a:p>
          <a:p>
            <a:r>
              <a:rPr lang="en-GB" altLang="en-US" sz="3600" b="1"/>
              <a:t>Demise of destination image</a:t>
            </a:r>
          </a:p>
          <a:p>
            <a:r>
              <a:rPr lang="en-GB" altLang="en-US" sz="3600" b="1"/>
              <a:t>Decrease in tourism and hospitality workforce</a:t>
            </a:r>
          </a:p>
          <a:p>
            <a:r>
              <a:rPr lang="en-GB" altLang="en-US" sz="3600" b="1"/>
              <a:t>Lack of accessibility </a:t>
            </a:r>
          </a:p>
        </p:txBody>
      </p:sp>
    </p:spTree>
    <p:extLst>
      <p:ext uri="{BB962C8B-B14F-4D97-AF65-F5344CB8AC3E}">
        <p14:creationId xmlns:p14="http://schemas.microsoft.com/office/powerpoint/2010/main" val="1784162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b="1"/>
              <a:t>Preparing for Disastrous Events</a:t>
            </a:r>
          </a:p>
        </p:txBody>
      </p:sp>
      <p:sp>
        <p:nvSpPr>
          <p:cNvPr id="788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800" b="1"/>
              <a:t>Emergency management plan</a:t>
            </a:r>
          </a:p>
          <a:p>
            <a:r>
              <a:rPr lang="en-GB" altLang="en-US" sz="2800" b="1"/>
              <a:t>Adequate insurance coverage</a:t>
            </a:r>
          </a:p>
          <a:p>
            <a:r>
              <a:rPr lang="en-GB" altLang="en-US" sz="2800" b="1"/>
              <a:t>Emergency management arrangements</a:t>
            </a:r>
          </a:p>
          <a:p>
            <a:r>
              <a:rPr lang="en-GB" altLang="en-US" sz="2800" b="1"/>
              <a:t>Who to contact and how to stay informed</a:t>
            </a:r>
          </a:p>
          <a:p>
            <a:r>
              <a:rPr lang="en-GB" altLang="en-US" sz="2800" b="1"/>
              <a:t>Appropriate policy and procedures</a:t>
            </a:r>
          </a:p>
        </p:txBody>
      </p:sp>
    </p:spTree>
    <p:extLst>
      <p:ext uri="{BB962C8B-B14F-4D97-AF65-F5344CB8AC3E}">
        <p14:creationId xmlns:p14="http://schemas.microsoft.com/office/powerpoint/2010/main" val="2129800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>
          <a:xfrm>
            <a:off x="2209800" y="609600"/>
            <a:ext cx="8305800" cy="1143000"/>
          </a:xfrm>
        </p:spPr>
        <p:txBody>
          <a:bodyPr/>
          <a:lstStyle/>
          <a:p>
            <a:r>
              <a:rPr lang="en-GB" altLang="en-US" b="1" smtClean="0"/>
              <a:t>Preparing for Disastrous Events</a:t>
            </a:r>
            <a:endParaRPr lang="en-GB" altLang="en-US" smtClean="0"/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b="1" smtClean="0"/>
              <a:t>List your business with the nearest accredited Visitor Information Center</a:t>
            </a:r>
          </a:p>
          <a:p>
            <a:r>
              <a:rPr lang="en-GB" altLang="en-US" b="1" smtClean="0"/>
              <a:t>Identify the protocol for working with the media</a:t>
            </a:r>
          </a:p>
          <a:p>
            <a:r>
              <a:rPr lang="en-GB" altLang="en-US" b="1" smtClean="0"/>
              <a:t>Develop a business continuity plan </a:t>
            </a:r>
          </a:p>
          <a:p>
            <a:endParaRPr lang="en-GB" altLang="en-US" sz="2800"/>
          </a:p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139668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b="1"/>
              <a:t>Responding to Disastrous Events</a:t>
            </a:r>
          </a:p>
        </p:txBody>
      </p:sp>
      <p:sp>
        <p:nvSpPr>
          <p:cNvPr id="737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GB" altLang="en-US" sz="2800" b="1" dirty="0"/>
              <a:t>Recovery strategies for small businesses:	</a:t>
            </a:r>
          </a:p>
          <a:p>
            <a:pPr>
              <a:defRPr/>
            </a:pPr>
            <a:r>
              <a:rPr lang="en-GB" altLang="en-US" sz="2800" b="1" dirty="0"/>
              <a:t>Managing cancellations and encouraging visitation</a:t>
            </a:r>
          </a:p>
          <a:p>
            <a:pPr>
              <a:defRPr/>
            </a:pPr>
            <a:r>
              <a:rPr lang="en-GB" altLang="en-US" sz="2800" b="1" dirty="0"/>
              <a:t>Diversifying product and target markets</a:t>
            </a:r>
          </a:p>
          <a:p>
            <a:pPr>
              <a:defRPr/>
            </a:pPr>
            <a:r>
              <a:rPr lang="en-GB" altLang="en-US" sz="2800" b="1" dirty="0"/>
              <a:t>Mitigating negative destination image perceptions</a:t>
            </a:r>
          </a:p>
          <a:p>
            <a:pPr>
              <a:defRPr/>
            </a:pPr>
            <a:r>
              <a:rPr lang="en-GB" altLang="en-US" sz="2800" b="1" dirty="0"/>
              <a:t>Retaining the tourism and hospitality work force</a:t>
            </a:r>
          </a:p>
        </p:txBody>
      </p:sp>
    </p:spTree>
    <p:extLst>
      <p:ext uri="{BB962C8B-B14F-4D97-AF65-F5344CB8AC3E}">
        <p14:creationId xmlns:p14="http://schemas.microsoft.com/office/powerpoint/2010/main" val="4072310189"/>
      </p:ext>
    </p:extLst>
  </p:cSld>
  <p:clrMapOvr>
    <a:masterClrMapping/>
  </p:clrMapOvr>
</p:sld>
</file>

<file path=ppt/theme/theme1.xml><?xml version="1.0" encoding="utf-8"?>
<a:theme xmlns:a="http://schemas.openxmlformats.org/drawingml/2006/main" name="Contemporary">
  <a:themeElements>
    <a:clrScheme name="Contemporary 3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EAEAEA"/>
      </a:accent1>
      <a:accent2>
        <a:srgbClr val="5F5F5F"/>
      </a:accent2>
      <a:accent3>
        <a:srgbClr val="FFFFFF"/>
      </a:accent3>
      <a:accent4>
        <a:srgbClr val="000000"/>
      </a:accent4>
      <a:accent5>
        <a:srgbClr val="F3F3F3"/>
      </a:accent5>
      <a:accent6>
        <a:srgbClr val="555555"/>
      </a:accent6>
      <a:hlink>
        <a:srgbClr val="969696"/>
      </a:hlink>
      <a:folHlink>
        <a:srgbClr val="CBCBCB"/>
      </a:folHlink>
    </a:clrScheme>
    <a:fontScheme name="Contemporar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ntemporary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Contemporary</vt:lpstr>
      <vt:lpstr>PowerPoint Presentation</vt:lpstr>
      <vt:lpstr>The Impact of Disastrous Events</vt:lpstr>
      <vt:lpstr>Preparing for Disastrous Events</vt:lpstr>
      <vt:lpstr>Preparing for Disastrous Events</vt:lpstr>
      <vt:lpstr>Responding to Disastrous Events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North</dc:creator>
  <cp:lastModifiedBy>Sally North</cp:lastModifiedBy>
  <cp:revision>1</cp:revision>
  <dcterms:created xsi:type="dcterms:W3CDTF">2015-11-24T13:51:16Z</dcterms:created>
  <dcterms:modified xsi:type="dcterms:W3CDTF">2015-11-24T13:51:40Z</dcterms:modified>
</cp:coreProperties>
</file>